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notesMasterIdLst>
    <p:notesMasterId r:id="rId18"/>
  </p:notesMasterIdLst>
  <p:handoutMasterIdLst>
    <p:handoutMasterId r:id="rId19"/>
  </p:handoutMasterIdLst>
  <p:sldIdLst>
    <p:sldId id="689" r:id="rId2"/>
    <p:sldId id="718" r:id="rId3"/>
    <p:sldId id="838" r:id="rId4"/>
    <p:sldId id="836" r:id="rId5"/>
    <p:sldId id="837" r:id="rId6"/>
    <p:sldId id="721" r:id="rId7"/>
    <p:sldId id="833" r:id="rId8"/>
    <p:sldId id="817" r:id="rId9"/>
    <p:sldId id="729" r:id="rId10"/>
    <p:sldId id="731" r:id="rId11"/>
    <p:sldId id="736" r:id="rId12"/>
    <p:sldId id="737" r:id="rId13"/>
    <p:sldId id="739" r:id="rId14"/>
    <p:sldId id="710" r:id="rId15"/>
    <p:sldId id="711" r:id="rId16"/>
    <p:sldId id="805" r:id="rId17"/>
  </p:sldIdLst>
  <p:sldSz cx="12192000" cy="6858000"/>
  <p:notesSz cx="6815138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5AD2"/>
    <a:srgbClr val="800000"/>
    <a:srgbClr val="660066"/>
    <a:srgbClr val="99FF66"/>
    <a:srgbClr val="FF7145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8224" autoAdjust="0"/>
  </p:normalViewPr>
  <p:slideViewPr>
    <p:cSldViewPr>
      <p:cViewPr varScale="1">
        <p:scale>
          <a:sx n="76" d="100"/>
          <a:sy n="76" d="100"/>
        </p:scale>
        <p:origin x="5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="" xmlns:a16="http://schemas.microsoft.com/office/drawing/2014/main" id="{3D31C128-7B26-4906-9FDB-2208B20BBF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23907" name="Rectangle 3">
            <a:extLst>
              <a:ext uri="{FF2B5EF4-FFF2-40B4-BE49-F238E27FC236}">
                <a16:creationId xmlns="" xmlns:a16="http://schemas.microsoft.com/office/drawing/2014/main" id="{7A5C82EF-F2D7-4FEE-A3A0-A361FD4450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3D342-8A40-484E-8512-4A3C9FBD7B64}" type="datetimeFigureOut">
              <a:rPr lang="tr-TR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123908" name="Rectangle 4">
            <a:extLst>
              <a:ext uri="{FF2B5EF4-FFF2-40B4-BE49-F238E27FC236}">
                <a16:creationId xmlns="" xmlns:a16="http://schemas.microsoft.com/office/drawing/2014/main" id="{3E16B17C-2019-4AF7-AEF3-71E544A5D9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23909" name="Rectangle 5">
            <a:extLst>
              <a:ext uri="{FF2B5EF4-FFF2-40B4-BE49-F238E27FC236}">
                <a16:creationId xmlns="" xmlns:a16="http://schemas.microsoft.com/office/drawing/2014/main" id="{0BA3F7A1-13AD-4D9A-ADAF-4CC707AD99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7213"/>
            <a:ext cx="29527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CDB5A-0045-4303-8BE1-EBE8984FAA3C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6290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="" xmlns:a16="http://schemas.microsoft.com/office/drawing/2014/main" id="{BD56BC8E-37D1-4F81-8DEE-0B16F5B5B4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12675" name="Rectangle 3">
            <a:extLst>
              <a:ext uri="{FF2B5EF4-FFF2-40B4-BE49-F238E27FC236}">
                <a16:creationId xmlns="" xmlns:a16="http://schemas.microsoft.com/office/drawing/2014/main" id="{48C8AB4E-395E-47B2-8EF6-6078DFA23C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5C413E-4EA8-4092-9250-CC3DFC1FB716}" type="datetimeFigureOut">
              <a:rPr lang="tr-TR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16F7EEF3-C865-474C-B93A-18ED2B7750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677" name="Rectangle 5">
            <a:extLst>
              <a:ext uri="{FF2B5EF4-FFF2-40B4-BE49-F238E27FC236}">
                <a16:creationId xmlns="" xmlns:a16="http://schemas.microsoft.com/office/drawing/2014/main" id="{4715F429-7FEB-408B-9B92-59266009E4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3062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412678" name="Rectangle 6">
            <a:extLst>
              <a:ext uri="{FF2B5EF4-FFF2-40B4-BE49-F238E27FC236}">
                <a16:creationId xmlns="" xmlns:a16="http://schemas.microsoft.com/office/drawing/2014/main" id="{77B49213-6F4D-46C9-BF03-084A4EE1E2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12679" name="Rectangle 7">
            <a:extLst>
              <a:ext uri="{FF2B5EF4-FFF2-40B4-BE49-F238E27FC236}">
                <a16:creationId xmlns="" xmlns:a16="http://schemas.microsoft.com/office/drawing/2014/main" id="{6EB7BC12-FB37-45F8-98F5-07DB55337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7213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030843-6452-4263-A597-6C01B7D381A9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889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8448F-EBE6-41CC-A1F1-F68CD5FD376C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1AA0-6CA3-4FB3-80DB-F0BAB5DA21FC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AC377-E294-41DE-B050-F953A4BC7D9F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847B-1C4D-4C0F-BC00-6FE27113B2AD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068577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4B5DB-07A3-4D1A-8F59-5EE9563C2D68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DA06-AFAA-41A3-9DD6-FB57CC14FE9A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6584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4417" y="260350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>
            <a:extLst>
              <a:ext uri="{FF2B5EF4-FFF2-40B4-BE49-F238E27FC236}">
                <a16:creationId xmlns="" xmlns:a16="http://schemas.microsoft.com/office/drawing/2014/main" id="{D21222E9-F78C-4526-A549-F60FAB6B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Altbilgi Yer Tutucusu">
            <a:extLst>
              <a:ext uri="{FF2B5EF4-FFF2-40B4-BE49-F238E27FC236}">
                <a16:creationId xmlns="" xmlns:a16="http://schemas.microsoft.com/office/drawing/2014/main" id="{C489DA4C-497E-4D95-9100-D80FB035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>
            <a:extLst>
              <a:ext uri="{FF2B5EF4-FFF2-40B4-BE49-F238E27FC236}">
                <a16:creationId xmlns="" xmlns:a16="http://schemas.microsoft.com/office/drawing/2014/main" id="{C33C05B0-0FCD-4F16-9A1E-59A0029C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BB44891-BF9D-4C0D-AB59-27B09DACDC15}" type="slidenum">
              <a:rPr lang="tr-TR" altLang="tr-TR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4492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A4779-E773-4872-9FA9-20A7035F5ACA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3ED-1DA6-44BA-A5D5-A9C062B74799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92014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AC377-E294-41DE-B050-F953A4BC7D9F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847B-1C4D-4C0F-BC00-6FE27113B2AD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762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F4A6B-3298-4E1C-BECE-89FD40654280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45EF-1506-4F23-8E34-C7E11B2EE7E2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364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8BF0E8-F79D-4D7C-8F2A-C4E91B6E26A5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99E0-BBF6-443E-8682-1E7CFA8DEB6A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390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D11CC-A21E-4B2F-A868-F84762F29951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8003-9159-49A6-A106-BFC3AC065BF0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5752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96AA9-B65D-4C6C-9A7D-882050D9DE97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BE4-8485-4D53-BAC5-28F17A543572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7902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ED9A2D7-7F2C-4C24-889C-0D22296097A7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5AAA48-2604-4FBC-9220-0FA17063EEEA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779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44271-D1A4-4482-B6D6-88827BA447E1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EAC-D129-4860-9C50-0363526792A7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0577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3AC377-E294-41DE-B050-F953A4BC7D9F}" type="datetime1">
              <a:rPr lang="tr-TR" smtClean="0"/>
              <a:pPr>
                <a:defRPr/>
              </a:pPr>
              <a:t>1.10.2022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CC847B-1C4D-4C0F-BC00-6FE27113B2AD}" type="slidenum">
              <a:rPr lang="tr-TR" altLang="tr-TR" smtClean="0"/>
              <a:pPr/>
              <a:t>‹#›</a:t>
            </a:fld>
            <a:endParaRPr lang="tr-TR" altLang="tr-T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="" xmlns:a16="http://schemas.microsoft.com/office/drawing/2014/main" id="{C3295557-108C-4422-80BA-CC4743314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OKUL BAŞARISINDA AİLENİN ROLÜ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49823C39-40B9-4233-9E37-9CE396BCEDA2}"/>
              </a:ext>
            </a:extLst>
          </p:cNvPr>
          <p:cNvSpPr txBox="1"/>
          <p:nvPr/>
        </p:nvSpPr>
        <p:spPr>
          <a:xfrm>
            <a:off x="2927648" y="63813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497AC67-1570-4E18-99A0-E3445958B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561132"/>
            <a:ext cx="1656184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411C997A-486B-4A99-94E3-0DA95D292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624" y="-747464"/>
            <a:ext cx="8424936" cy="41036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tr-TR" sz="32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OKULU</a:t>
            </a:r>
            <a:r>
              <a:rPr lang="tr-TR" altLang="tr-TR" sz="32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VE KURSLARINI </a:t>
            </a:r>
            <a:r>
              <a:rPr lang="en-US" altLang="tr-TR" sz="32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SIRADAN BAHANELERLE AKSATMASINA İZİN VERMEYİN, </a:t>
            </a:r>
            <a:r>
              <a:rPr lang="tr-TR" altLang="tr-TR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tr-TR" altLang="tr-TR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tr-TR" sz="32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BU DURUMU </a:t>
            </a:r>
            <a:r>
              <a:rPr lang="en-US" altLang="tr-TR" sz="32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DENETLEYİN</a:t>
            </a:r>
            <a:r>
              <a:rPr lang="tr-TR" altLang="tr-TR" sz="3200" b="1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VE BU KONUDA ÖĞRETMENİ İLE  İLETİŞİM İÇİNDE OLUN</a:t>
            </a:r>
            <a:r>
              <a:rPr lang="tr-TR" alt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3200" dirty="0" smtClean="0">
                <a:latin typeface="+mn-lt"/>
              </a:rPr>
              <a:t>(özürsüz </a:t>
            </a:r>
            <a:r>
              <a:rPr lang="tr-TR" altLang="tr-TR" sz="3200" dirty="0">
                <a:latin typeface="+mn-lt"/>
              </a:rPr>
              <a:t>devamsızlık 10 gün, özürlü 20 </a:t>
            </a:r>
            <a:r>
              <a:rPr lang="tr-TR" altLang="tr-TR" sz="3200" dirty="0" smtClean="0">
                <a:latin typeface="+mn-lt"/>
              </a:rPr>
              <a:t>gün)</a:t>
            </a:r>
            <a:endParaRPr lang="en-US" altLang="tr-TR" sz="3200" dirty="0">
              <a:latin typeface="+mn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541AAE12-98E8-4A7B-9ACC-81FFD4778CFD}"/>
              </a:ext>
            </a:extLst>
          </p:cNvPr>
          <p:cNvSpPr txBox="1"/>
          <p:nvPr/>
        </p:nvSpPr>
        <p:spPr>
          <a:xfrm>
            <a:off x="1991544" y="64533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Eğitim, Okula Dönüş, Okul Malzemeleri, Kalem">
            <a:extLst>
              <a:ext uri="{FF2B5EF4-FFF2-40B4-BE49-F238E27FC236}">
                <a16:creationId xmlns="" xmlns:a16="http://schemas.microsoft.com/office/drawing/2014/main" id="{CBA25284-96B0-4BBD-9945-6B3F4B83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861048"/>
            <a:ext cx="7920880" cy="25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70C12C31-BC52-4D95-BAD4-68B451A6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188640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Dikdörtgen">
            <a:extLst>
              <a:ext uri="{FF2B5EF4-FFF2-40B4-BE49-F238E27FC236}">
                <a16:creationId xmlns="" xmlns:a16="http://schemas.microsoft.com/office/drawing/2014/main" id="{9936973F-CB8E-4BD3-B78F-C1E318C5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60" y="616047"/>
            <a:ext cx="7957041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HER ZAMAN İÇİN </a:t>
            </a:r>
            <a:r>
              <a:rPr lang="tr-TR" altLang="tr-TR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ONUN </a:t>
            </a:r>
            <a:r>
              <a:rPr lang="en-US" altLang="tr-TR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YANINDA OLDUĞUNUZU </a:t>
            </a:r>
            <a:r>
              <a:rPr lang="tr-TR" altLang="tr-TR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tr-TR" sz="32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HİSSETTİRİN</a:t>
            </a:r>
            <a:endParaRPr lang="tr-TR" altLang="tr-TR" sz="32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675" name="4 Dikdörtgen">
            <a:extLst>
              <a:ext uri="{FF2B5EF4-FFF2-40B4-BE49-F238E27FC236}">
                <a16:creationId xmlns="" xmlns:a16="http://schemas.microsoft.com/office/drawing/2014/main" id="{7AAA03FB-8373-4F8C-A007-5A64992C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060848"/>
            <a:ext cx="61206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dirty="0">
                <a:latin typeface="+mn-lt"/>
                <a:cs typeface="Times New Roman" panose="02020603050405020304" pitchFamily="18" charset="0"/>
              </a:rPr>
              <a:t>Eğitim düzeyiniz ne olursa olsun veli olarak çocuğunuza destek verip başarması yönünde teşvik etmeniz, olumlu sonuçlar almanıza yardımcı olacaktır.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="" xmlns:a16="http://schemas.microsoft.com/office/drawing/2014/main" id="{E9756EE3-6D92-4ED6-AFC2-FB988AC4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4251910"/>
            <a:ext cx="6480720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ctr" eaLnBrk="1" hangingPunct="1">
              <a:defRPr/>
            </a:pPr>
            <a:r>
              <a:rPr lang="tr-TR" altLang="tr-TR" sz="2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“Sen bizim evladımızsın. Seni seviyoruz ve hep seveceğiz.” </a:t>
            </a:r>
            <a:r>
              <a:rPr lang="tr-TR" altLang="tr-TR" sz="2800" dirty="0">
                <a:latin typeface="+mn-lt"/>
                <a:cs typeface="Times New Roman" pitchFamily="18" charset="0"/>
              </a:rPr>
              <a:t>şeklinde açıklamalar yaparak öğrenciye destek olunmalıdır.</a:t>
            </a:r>
            <a:r>
              <a:rPr lang="tr-TR" altLang="tr-TR" sz="2800" b="1" dirty="0">
                <a:latin typeface="+mn-lt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tr-TR" altLang="tr-TR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endParaRPr lang="tr-TR" altLang="tr-TR" sz="2800" b="1" dirty="0">
              <a:latin typeface="Century Gothic" panose="020B0502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2F5A2DB8-ACB8-46E7-9605-A32912C9AB01}"/>
              </a:ext>
            </a:extLst>
          </p:cNvPr>
          <p:cNvSpPr txBox="1"/>
          <p:nvPr/>
        </p:nvSpPr>
        <p:spPr>
          <a:xfrm>
            <a:off x="1847528" y="64533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Anneler Günü, Anne, Saygılarımızla, Şükran, Aşk">
            <a:extLst>
              <a:ext uri="{FF2B5EF4-FFF2-40B4-BE49-F238E27FC236}">
                <a16:creationId xmlns="" xmlns:a16="http://schemas.microsoft.com/office/drawing/2014/main" id="{B920CD93-C86E-4908-9298-19FF5453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060848"/>
            <a:ext cx="4138825" cy="2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24F03363-3B32-4B23-B4FC-2C0A9F97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3BFFA5E1-B596-44D3-8D91-926809C840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13694" y="950360"/>
            <a:ext cx="8964613" cy="1651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chemeClr val="accent1"/>
                </a:solidFill>
                <a:cs typeface="Times New Roman" panose="02020603050405020304" pitchFamily="18" charset="0"/>
              </a:rPr>
              <a:t>“</a:t>
            </a:r>
            <a:r>
              <a:rPr lang="tr-TR" altLang="tr-TR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İçinden sevmek” diye bir sevgi türü yoktur. Dokunmadan, paylaşmadan, dinlemeden sevgi olmaz.</a:t>
            </a:r>
          </a:p>
        </p:txBody>
      </p:sp>
      <p:sp>
        <p:nvSpPr>
          <p:cNvPr id="29700" name="3 Dikdörtgen">
            <a:extLst>
              <a:ext uri="{FF2B5EF4-FFF2-40B4-BE49-F238E27FC236}">
                <a16:creationId xmlns="" xmlns:a16="http://schemas.microsoft.com/office/drawing/2014/main" id="{8F55384F-57C6-4E46-8E43-6E6B66C37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306" y="1810072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altLang="tr-TR" sz="2800" dirty="0">
                <a:solidFill>
                  <a:srgbClr val="2901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+mn-lt"/>
                <a:cs typeface="Times New Roman" panose="02020603050405020304" pitchFamily="18" charset="0"/>
              </a:rPr>
              <a:t>Sevgi, övgü ve takdir; çocuğa değerli olduğu duygusu verir; değerli olduğunu hisseden çocukta başarılı olur.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6C79EC5-1610-440E-B7D7-487839C43081}"/>
              </a:ext>
            </a:extLst>
          </p:cNvPr>
          <p:cNvSpPr txBox="1"/>
          <p:nvPr/>
        </p:nvSpPr>
        <p:spPr>
          <a:xfrm>
            <a:off x="2207568" y="64533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Arkadaş, Insanlar, Dostluk, Aile, Mutlu, Kız, Kadın">
            <a:extLst>
              <a:ext uri="{FF2B5EF4-FFF2-40B4-BE49-F238E27FC236}">
                <a16:creationId xmlns="" xmlns:a16="http://schemas.microsoft.com/office/drawing/2014/main" id="{8799067A-012F-4E15-8194-BEE8FD1B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508822"/>
            <a:ext cx="6237312" cy="254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758BCA82-86B1-4437-869C-5B9323147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6239971A-87E8-4BA8-8A4F-6EA0CDD0F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416" y="1772816"/>
            <a:ext cx="7488832" cy="4464496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tr-TR" altLang="tr-TR" sz="24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tr-TR" altLang="tr-TR" sz="2400" dirty="0" smtClean="0">
                <a:latin typeface="+mn-lt"/>
                <a:cs typeface="Times New Roman" panose="02020603050405020304" pitchFamily="18" charset="0"/>
              </a:rPr>
              <a:t>Sana güveniyorum,sen yaparsın.</a:t>
            </a:r>
            <a:br>
              <a:rPr lang="tr-TR" altLang="tr-TR" sz="2400" dirty="0" smtClean="0">
                <a:latin typeface="+mn-lt"/>
                <a:cs typeface="Times New Roman" panose="02020603050405020304" pitchFamily="18" charset="0"/>
              </a:rPr>
            </a:br>
            <a:r>
              <a:rPr lang="tr-TR" altLang="tr-TR" sz="24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tr-TR" altLang="tr-TR" sz="2400" dirty="0" smtClean="0">
                <a:latin typeface="+mn-lt"/>
                <a:cs typeface="Times New Roman" panose="02020603050405020304" pitchFamily="18" charset="0"/>
              </a:rPr>
              <a:t>Bak her istediğini yapıyoruz sende çalış ve ….. Kazan.</a:t>
            </a:r>
            <a:r>
              <a:rPr lang="tr-TR" altLang="tr-TR" sz="2400" b="1" dirty="0">
                <a:solidFill>
                  <a:srgbClr val="990000"/>
                </a:solidFill>
                <a:latin typeface="+mn-lt"/>
              </a:rPr>
              <a:t/>
            </a:r>
            <a:br>
              <a:rPr lang="tr-TR" altLang="tr-TR" sz="2400" b="1" dirty="0">
                <a:solidFill>
                  <a:srgbClr val="990000"/>
                </a:solidFill>
                <a:latin typeface="+mn-lt"/>
              </a:rPr>
            </a:br>
            <a:r>
              <a:rPr lang="tr-TR" altLang="tr-TR" sz="2400" b="1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tr-TR" sz="2400" b="1" dirty="0" smtClean="0"/>
              <a:t> Kıyaslamayın. </a:t>
            </a:r>
            <a:br>
              <a:rPr lang="tr-TR" sz="2400" b="1" dirty="0" smtClean="0"/>
            </a:br>
            <a:r>
              <a:rPr lang="tr-TR" sz="2400" b="1" dirty="0" smtClean="0"/>
              <a:t>Her birey kendine özgüdür.</a:t>
            </a:r>
            <a:br>
              <a:rPr lang="tr-TR" sz="2400" b="1" dirty="0" smtClean="0"/>
            </a:br>
            <a:r>
              <a:rPr lang="tr-TR" sz="2400" b="1" dirty="0" smtClean="0">
                <a:solidFill>
                  <a:srgbClr val="FF0000"/>
                </a:solidFill>
              </a:rPr>
              <a:t>*</a:t>
            </a:r>
            <a:r>
              <a:rPr lang="tr-TR" sz="2400" b="1" dirty="0" smtClean="0"/>
              <a:t>Sorgulamayın</a:t>
            </a:r>
            <a:br>
              <a:rPr lang="tr-TR" sz="2400" b="1" dirty="0" smtClean="0"/>
            </a:br>
            <a:r>
              <a:rPr lang="tr-TR" sz="2400" b="1" dirty="0" smtClean="0"/>
              <a:t> Neden ders çalışmıyorsun? Neden soru çözmüyorsun? Niye deneme sonuçların hiç artmıyor? </a:t>
            </a:r>
            <a:br>
              <a:rPr lang="tr-TR" sz="2400" b="1" dirty="0" smtClean="0"/>
            </a:br>
            <a:endParaRPr lang="en-US" altLang="tr-TR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9E8972A9-E141-4287-814F-17EE313BA04D}"/>
              </a:ext>
            </a:extLst>
          </p:cNvPr>
          <p:cNvSpPr txBox="1"/>
          <p:nvPr/>
        </p:nvSpPr>
        <p:spPr>
          <a:xfrm>
            <a:off x="2351584" y="64533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D0A4E811-BCA5-490C-A869-0269E4199150}"/>
              </a:ext>
            </a:extLst>
          </p:cNvPr>
          <p:cNvSpPr txBox="1"/>
          <p:nvPr/>
        </p:nvSpPr>
        <p:spPr>
          <a:xfrm>
            <a:off x="2423790" y="507285"/>
            <a:ext cx="684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ÇOCUĞUNUZA </a:t>
            </a:r>
            <a:r>
              <a:rPr lang="tr-TR" altLang="tr-TR" sz="2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KAYGI DÜZEYİNİ ARTIRICI DAVRANIŞLARDAN UZAK DURUN.</a:t>
            </a:r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245B1E6E-8B32-4434-AAF4-04F4D2DB9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  <p:pic>
        <p:nvPicPr>
          <p:cNvPr id="26626" name="Picture 2" descr="Kız, Kitap, Okul, Okuma, Öğrenme, Mutlu">
            <a:extLst>
              <a:ext uri="{FF2B5EF4-FFF2-40B4-BE49-F238E27FC236}">
                <a16:creationId xmlns="" xmlns:a16="http://schemas.microsoft.com/office/drawing/2014/main" id="{0E91250E-F42F-4228-93C2-88648687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79" y="1700808"/>
            <a:ext cx="383652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2 İçerik Yer Tutucusu">
            <a:extLst>
              <a:ext uri="{FF2B5EF4-FFF2-40B4-BE49-F238E27FC236}">
                <a16:creationId xmlns="" xmlns:a16="http://schemas.microsoft.com/office/drawing/2014/main" id="{43AA2ECC-925B-42D5-A6D6-D735417A3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844824"/>
            <a:ext cx="9217024" cy="1798638"/>
          </a:xfrm>
        </p:spPr>
        <p:txBody>
          <a:bodyPr rtlCol="0">
            <a:normAutofit/>
          </a:bodyPr>
          <a:lstStyle/>
          <a:p>
            <a:pPr marL="0" indent="0" algn="ctr">
              <a:spcAft>
                <a:spcPts val="0"/>
              </a:spcAft>
              <a:buNone/>
              <a:defRPr/>
            </a:pPr>
            <a:r>
              <a:rPr lang="tr-TR" sz="2400" i="1" dirty="0"/>
              <a:t>“</a:t>
            </a:r>
            <a:r>
              <a:rPr lang="tr-TR" sz="2800" i="1" dirty="0"/>
              <a:t>Olumlu çocuk yetiştirmenin ilk şartı,  olumlu anne-babadır. Hiç birimiz mükemmel değiliz o zaman onlardan mükemmel olmalarını bekleyemeyiz.”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E71AEB0-7B79-4870-BFC5-3808D4E9A20B}"/>
              </a:ext>
            </a:extLst>
          </p:cNvPr>
          <p:cNvSpPr txBox="1"/>
          <p:nvPr/>
        </p:nvSpPr>
        <p:spPr>
          <a:xfrm>
            <a:off x="2351584" y="64533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7B993D8E-14BE-4FA6-9EF5-56D530453C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  <p:pic>
        <p:nvPicPr>
          <p:cNvPr id="27650" name="Picture 2" descr="Erkek Çocuk, Çocuk, Çizgi Karakter, Baba, Kız Evlat">
            <a:extLst>
              <a:ext uri="{FF2B5EF4-FFF2-40B4-BE49-F238E27FC236}">
                <a16:creationId xmlns="" xmlns:a16="http://schemas.microsoft.com/office/drawing/2014/main" id="{C1CA135C-5441-4A10-8F49-5CCE57DE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429000"/>
            <a:ext cx="4572000" cy="29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İçerik Yer Tutucusu">
            <a:extLst>
              <a:ext uri="{FF2B5EF4-FFF2-40B4-BE49-F238E27FC236}">
                <a16:creationId xmlns="" xmlns:a16="http://schemas.microsoft.com/office/drawing/2014/main" id="{AFA1FFB2-9EB4-499F-A469-C118D123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916833"/>
            <a:ext cx="9937104" cy="4070077"/>
          </a:xfrm>
        </p:spPr>
        <p:txBody>
          <a:bodyPr/>
          <a:lstStyle/>
          <a:p>
            <a:pPr eaLnBrk="1" hangingPunct="1"/>
            <a:endParaRPr lang="tr-TR" altLang="tr-TR" dirty="0">
              <a:solidFill>
                <a:schemeClr val="tx2"/>
              </a:solidFill>
            </a:endParaRPr>
          </a:p>
          <a:p>
            <a:pPr algn="ctr" eaLnBrk="1" hangingPunct="1"/>
            <a:r>
              <a:rPr lang="tr-TR" altLang="tr-TR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ÇOCUKLARINIZ;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	“ OKULDAKİ BAŞARI DURUMUM NASIL OLURSA OLSUN, EVE DÖNDÜĞÜMDE BENİ KUCAKLAYACAK İKİ KİŞİ HER ZAMAN VAR”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tr-TR" altLang="tr-TR" sz="2800" b="1" dirty="0">
                <a:solidFill>
                  <a:schemeClr val="tx2"/>
                </a:solidFill>
              </a:rPr>
              <a:t>	</a:t>
            </a:r>
            <a:r>
              <a:rPr lang="tr-TR" altLang="tr-TR" sz="2800" i="1" dirty="0">
                <a:solidFill>
                  <a:schemeClr val="tx2"/>
                </a:solidFill>
              </a:rPr>
              <a:t>şeklinde bir inanca ve düşünceye sahiplerse, kesinlikle daha başarılı olacaklardır.</a:t>
            </a:r>
          </a:p>
          <a:p>
            <a:pPr eaLnBrk="1" hangingPunct="1"/>
            <a:endParaRPr lang="tr-TR" alt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15B8770-A2DC-4E0D-9E93-092E453AB0E1}"/>
              </a:ext>
            </a:extLst>
          </p:cNvPr>
          <p:cNvSpPr txBox="1"/>
          <p:nvPr/>
        </p:nvSpPr>
        <p:spPr>
          <a:xfrm>
            <a:off x="2423592" y="64533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07DDD0F4-09FD-46CB-9FAB-20485097C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İçerik Yer Tutucusu 2">
            <a:extLst>
              <a:ext uri="{FF2B5EF4-FFF2-40B4-BE49-F238E27FC236}">
                <a16:creationId xmlns="" xmlns:a16="http://schemas.microsoft.com/office/drawing/2014/main" id="{B365F044-0D0E-499F-A1CB-74D2458E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204864"/>
            <a:ext cx="10009112" cy="396044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tr-TR" altLang="tr-TR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Okulda</a:t>
            </a:r>
            <a:r>
              <a:rPr lang="tr-TR" altLang="tr-TR" sz="28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ve sınavda  </a:t>
            </a:r>
            <a:r>
              <a:rPr lang="tr-TR" altLang="tr-T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başarısının </a:t>
            </a:r>
            <a:r>
              <a:rPr lang="tr-TR" altLang="tr-TR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%50</a:t>
            </a:r>
            <a:r>
              <a:rPr lang="tr-TR" altLang="tr-TR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’</a:t>
            </a:r>
            <a:r>
              <a:rPr lang="tr-TR" altLang="tr-TR" sz="2800" dirty="0">
                <a:cs typeface="Times New Roman" panose="02020603050405020304" pitchFamily="18" charset="0"/>
              </a:rPr>
              <a:t>den</a:t>
            </a:r>
            <a:r>
              <a:rPr lang="tr-TR" altLang="tr-T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cs typeface="Times New Roman" panose="02020603050405020304" pitchFamily="18" charset="0"/>
              </a:rPr>
              <a:t>fazlası ailenin 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tr-TR" altLang="tr-TR" sz="2800" dirty="0">
                <a:cs typeface="Times New Roman" panose="02020603050405020304" pitchFamily="18" charset="0"/>
              </a:rPr>
              <a:t>katkısıyla </a:t>
            </a:r>
            <a:r>
              <a:rPr lang="tr-TR" altLang="tr-TR" sz="2800" dirty="0" smtClean="0">
                <a:cs typeface="Times New Roman" panose="02020603050405020304" pitchFamily="18" charset="0"/>
              </a:rPr>
              <a:t>gerçekleşmektedir.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tr-TR" altLang="tr-TR" sz="2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altLang="tr-TR" sz="2800" dirty="0" smtClean="0">
                <a:cs typeface="Times New Roman" panose="02020603050405020304" pitchFamily="18" charset="0"/>
              </a:rPr>
              <a:t>Çocuğuna </a:t>
            </a:r>
            <a:r>
              <a:rPr lang="tr-TR" altLang="tr-TR" sz="2800" dirty="0">
                <a:cs typeface="Times New Roman" panose="02020603050405020304" pitchFamily="18" charset="0"/>
              </a:rPr>
              <a:t>yakın ilgi gösteren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altLang="tr-TR" sz="2800" dirty="0">
                <a:cs typeface="Times New Roman" panose="02020603050405020304" pitchFamily="18" charset="0"/>
              </a:rPr>
              <a:t>Çocuğunun çalışma ortamını düzenleyen, planlayan,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altLang="tr-TR" sz="2800" dirty="0">
                <a:cs typeface="Times New Roman" panose="02020603050405020304" pitchFamily="18" charset="0"/>
              </a:rPr>
              <a:t>Çocuğunu yüreklendiren </a:t>
            </a:r>
            <a:r>
              <a:rPr lang="tr-TR" altLang="tr-TR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ailelerin </a:t>
            </a:r>
            <a:r>
              <a:rPr lang="tr-TR" altLang="tr-TR" sz="2800" dirty="0">
                <a:cs typeface="Times New Roman" panose="02020603050405020304" pitchFamily="18" charset="0"/>
              </a:rPr>
              <a:t>çocuklarının akademik başarıları </a:t>
            </a:r>
            <a:r>
              <a:rPr lang="tr-TR" altLang="tr-TR" sz="2800" dirty="0" smtClean="0">
                <a:cs typeface="Times New Roman" panose="02020603050405020304" pitchFamily="18" charset="0"/>
              </a:rPr>
              <a:t> da yüksek olur.</a:t>
            </a:r>
            <a:endParaRPr lang="tr-TR" altLang="tr-TR" sz="2800" dirty="0">
              <a:cs typeface="Times New Roman" panose="02020603050405020304" pitchFamily="18" charset="0"/>
            </a:endParaRPr>
          </a:p>
          <a:p>
            <a:pPr eaLnBrk="1" hangingPunct="1"/>
            <a:endParaRPr lang="tr-TR" altLang="tr-TR" dirty="0"/>
          </a:p>
        </p:txBody>
      </p:sp>
      <p:sp>
        <p:nvSpPr>
          <p:cNvPr id="55300" name="Slayt Numarası Yer Tutucusu 3">
            <a:extLst>
              <a:ext uri="{FF2B5EF4-FFF2-40B4-BE49-F238E27FC236}">
                <a16:creationId xmlns="" xmlns:a16="http://schemas.microsoft.com/office/drawing/2014/main" id="{D67C2782-B873-4595-926F-6DFACB2B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072FCA-0BF3-439D-99E9-839978B10BC5}" type="slidenum">
              <a:rPr lang="tr-TR" altLang="tr-TR">
                <a:solidFill>
                  <a:srgbClr val="898989"/>
                </a:solidFill>
              </a:rPr>
              <a:pPr/>
              <a:t>16</a:t>
            </a:fld>
            <a:endParaRPr lang="tr-TR" altLang="tr-TR" dirty="0">
              <a:solidFill>
                <a:srgbClr val="89898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FC25C1F-8B76-40CF-B9FA-8BC53FA3646C}"/>
              </a:ext>
            </a:extLst>
          </p:cNvPr>
          <p:cNvSpPr txBox="1"/>
          <p:nvPr/>
        </p:nvSpPr>
        <p:spPr>
          <a:xfrm>
            <a:off x="2207568" y="64533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E1F8ACA0-21B9-40EB-99E9-7FAA17193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>
            <a:extLst>
              <a:ext uri="{FF2B5EF4-FFF2-40B4-BE49-F238E27FC236}">
                <a16:creationId xmlns="" xmlns:a16="http://schemas.microsoft.com/office/drawing/2014/main" id="{A2746C8B-E621-44B0-B197-30089059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25" y="678234"/>
            <a:ext cx="7778750" cy="83767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>
                <a:solidFill>
                  <a:schemeClr val="accent1"/>
                </a:solidFill>
              </a:rPr>
              <a:t>ÇOCUĞUNUZUN HEDEFLERİ BELLİ Mİ?</a:t>
            </a:r>
          </a:p>
        </p:txBody>
      </p:sp>
      <p:sp>
        <p:nvSpPr>
          <p:cNvPr id="1029" name="Text Box 7">
            <a:extLst>
              <a:ext uri="{FF2B5EF4-FFF2-40B4-BE49-F238E27FC236}">
                <a16:creationId xmlns="" xmlns:a16="http://schemas.microsoft.com/office/drawing/2014/main" id="{D3A431F7-D7A9-4B11-870C-25CF8B66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62" y="5437562"/>
            <a:ext cx="8455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r-TR" sz="2400" dirty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“Hedefi belli olmayan gemiye hiçbir rüzgar yardım edemez.”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D933D5B-888B-4958-8841-447A311B3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56" y="1916833"/>
            <a:ext cx="8280920" cy="169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tr-TR" sz="3600" kern="0" dirty="0">
                <a:solidFill>
                  <a:schemeClr val="tx1">
                    <a:lumMod val="10000"/>
                  </a:schemeClr>
                </a:solidFill>
              </a:rPr>
              <a:t>    </a:t>
            </a:r>
            <a:r>
              <a:rPr lang="tr-TR" sz="2800" kern="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Çocuğunuz, </a:t>
            </a:r>
            <a:r>
              <a:rPr lang="tr-TR" sz="2800" b="1" kern="0" dirty="0">
                <a:solidFill>
                  <a:schemeClr val="accent1"/>
                </a:solidFill>
                <a:cs typeface="Times New Roman" pitchFamily="18" charset="0"/>
              </a:rPr>
              <a:t>“Niçin ders çalışmalıyım?” </a:t>
            </a:r>
            <a:r>
              <a:rPr lang="tr-TR" sz="2800" kern="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sorusuna yanıt vermelidir. Bu konuda, ona yol göstermelisiniz</a:t>
            </a:r>
            <a:r>
              <a:rPr lang="tr-TR" sz="3200" kern="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44270E1E-ACC6-42A6-A000-DACF07AB3572}"/>
              </a:ext>
            </a:extLst>
          </p:cNvPr>
          <p:cNvSpPr txBox="1"/>
          <p:nvPr/>
        </p:nvSpPr>
        <p:spPr>
          <a:xfrm>
            <a:off x="3863752" y="645333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Gemi, Denize Açılmak, Yelkenli Gemi, Yelkenli, Tarihi">
            <a:extLst>
              <a:ext uri="{FF2B5EF4-FFF2-40B4-BE49-F238E27FC236}">
                <a16:creationId xmlns="" xmlns:a16="http://schemas.microsoft.com/office/drawing/2014/main" id="{2D6DFED8-E1C4-4FCC-8872-A4DB0F21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05" y="3205205"/>
            <a:ext cx="4623022" cy="21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="" xmlns:a16="http://schemas.microsoft.com/office/drawing/2014/main" id="{F331283A-ED23-4B54-8AF9-B163A7822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ÖNCE İLGİLENİN</a:t>
            </a:r>
            <a:endParaRPr lang="tr-TR" sz="4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Sabah mutlaka kahvaltı yapmasını sağlayın.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Okuldan dönüşte ona kapıyı siz açmaya çalışın.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Mutlaka günü değerlendirin.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Akşam yemeklerinde ailece aynı sofrada olmaya çalışın.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Yaptığı tüm çalışmaları önce, eksiklerini sonra görün.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Eğitim hayatı ile ilgili her şeyi bilmeye çalışın.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3ED-1DA6-44BA-A5D5-A9C062B74799}" type="slidenum">
              <a:rPr lang="tr-TR" altLang="tr-TR" smtClean="0"/>
              <a:pPr/>
              <a:t>3</a:t>
            </a:fld>
            <a:endParaRPr lang="tr-TR" alt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A56D50A8-63EE-49DD-B82D-77901D13B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58" y="655133"/>
            <a:ext cx="822960" cy="8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9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CE521246-979E-4658-9D85-EDFAD902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1" y="1836164"/>
            <a:ext cx="7543800" cy="406092"/>
          </a:xfrm>
        </p:spPr>
        <p:txBody>
          <a:bodyPr>
            <a:normAutofit fontScale="90000"/>
          </a:bodyPr>
          <a:lstStyle/>
          <a:p>
            <a:r>
              <a:rPr lang="en-US" altLang="tr-TR" b="1" dirty="0">
                <a:solidFill>
                  <a:schemeClr val="accent1"/>
                </a:solidFill>
                <a:cs typeface="Times New Roman" pitchFamily="18" charset="0"/>
              </a:rPr>
              <a:t>DÜZENLİ DERS ÇALIŞMASINI SAĞLAYIN</a:t>
            </a:r>
            <a:r>
              <a:rPr lang="en-US" altLang="tr-TR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br>
              <a:rPr lang="en-US" altLang="tr-TR" dirty="0">
                <a:solidFill>
                  <a:schemeClr val="accent1"/>
                </a:solidFill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0774691-B4C2-474F-90C8-4E459EA9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72816"/>
            <a:ext cx="7704855" cy="424566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altLang="tr-TR" sz="2800" dirty="0">
                <a:cs typeface="Times New Roman" panose="02020603050405020304" pitchFamily="18" charset="0"/>
              </a:rPr>
              <a:t>Verimli çalışmak çok çalışmak değil, belirlenmiş amaçlar doğrultusunda etkili ve planlı çalışmaktır.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altLang="tr-TR" sz="2800" dirty="0">
                <a:cs typeface="Times New Roman" panose="02020603050405020304" pitchFamily="18" charset="0"/>
              </a:rPr>
              <a:t>Ders programına uyma konusunda çocuğunuzu teşvik ediniz.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altLang="tr-TR" dirty="0">
                <a:cs typeface="Times New Roman" panose="02020603050405020304" pitchFamily="18" charset="0"/>
              </a:rPr>
              <a:t> </a:t>
            </a:r>
            <a:r>
              <a:rPr lang="tr-TR" altLang="tr-TR" sz="2800" dirty="0">
                <a:cs typeface="Times New Roman" panose="02020603050405020304" pitchFamily="18" charset="0"/>
              </a:rPr>
              <a:t>Programa uyup uymadığını ona hissettirmeden takip edebilirsiniz. Zaman zaman programa uymakta zorlanabilir, bunu hoşgörü ile karşılayabilirsiniz.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7006D933-A142-440D-A1F3-E2BAF5CF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3ED-1DA6-44BA-A5D5-A9C062B74799}" type="slidenum">
              <a:rPr lang="tr-TR" altLang="tr-TR" smtClean="0"/>
              <a:pPr/>
              <a:t>4</a:t>
            </a:fld>
            <a:endParaRPr lang="tr-TR" altLang="tr-TR" dirty="0"/>
          </a:p>
        </p:txBody>
      </p:sp>
      <p:pic>
        <p:nvPicPr>
          <p:cNvPr id="18434" name="Picture 2" descr="Kız, Etek, Gülümsemek, Şirin, Nokta, Işletme, Kadın">
            <a:extLst>
              <a:ext uri="{FF2B5EF4-FFF2-40B4-BE49-F238E27FC236}">
                <a16:creationId xmlns="" xmlns:a16="http://schemas.microsoft.com/office/drawing/2014/main" id="{E90E9340-3C68-40AA-B1E4-6338B358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916832"/>
            <a:ext cx="3637093" cy="38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7F88A0BE-0265-452E-838B-247E7DA24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3431705" y="630932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3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sz="3200" b="1" dirty="0" smtClean="0">
                <a:solidFill>
                  <a:schemeClr val="accent1"/>
                </a:solidFill>
                <a:cs typeface="Times New Roman" pitchFamily="18" charset="0"/>
              </a:rPr>
              <a:t>DÜZENLİ DERS ÇALIŞMASINI SAĞLAYIN</a:t>
            </a:r>
            <a:r>
              <a:rPr lang="tr-TR" sz="3200" b="1" dirty="0" smtClean="0">
                <a:solidFill>
                  <a:schemeClr val="accent1"/>
                </a:solidFill>
                <a:cs typeface="Times New Roman" pitchFamily="18" charset="0"/>
              </a:rPr>
              <a:t>.</a:t>
            </a:r>
            <a:r>
              <a:rPr lang="tr-TR" sz="3200" dirty="0" smtClean="0">
                <a:solidFill>
                  <a:schemeClr val="accent1"/>
                </a:solidFill>
                <a:cs typeface="Times New Roman" pitchFamily="18" charset="0"/>
              </a:rPr>
              <a:t/>
            </a:r>
            <a:br>
              <a:rPr lang="tr-TR" sz="3200" dirty="0" smtClean="0">
                <a:solidFill>
                  <a:schemeClr val="accent1"/>
                </a:solidFill>
                <a:cs typeface="Times New Roman" pitchFamily="18" charset="0"/>
              </a:rPr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Ev içi yaşamsal faaliyetlerinizi onun planına göre ayarlayın(Yemek saatleri gibi)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Evdeki hareketliliği azaltın.(Misafir ,eş dost davetleri gibi…)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Planı mutlaka sizde bilin ve özellikle dinlenme aralarından haberdar olun.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Dinlenme aralarında sürekli oturuyorsun git çalış demeyin.Ara uzamışsa eğer olumlu dille motive edin.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*</a:t>
            </a:r>
            <a:r>
              <a:rPr lang="tr-TR" sz="2800" dirty="0" smtClean="0"/>
              <a:t>Ders çalışmasını sadece sınava endekslemeyin.Unutmayın hangi liseye giderse gitsin yine ders çalışacak.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D63ED-1DA6-44BA-A5D5-A9C062B74799}" type="slidenum">
              <a:rPr lang="tr-TR" altLang="tr-TR" smtClean="0"/>
              <a:pPr/>
              <a:t>5</a:t>
            </a:fld>
            <a:endParaRPr lang="tr-TR" altLang="tr-TR" dirty="0"/>
          </a:p>
        </p:txBody>
      </p:sp>
      <p:sp>
        <p:nvSpPr>
          <p:cNvPr id="5" name="4 Dikdörtgen"/>
          <p:cNvSpPr/>
          <p:nvPr/>
        </p:nvSpPr>
        <p:spPr>
          <a:xfrm>
            <a:off x="3431704" y="6488668"/>
            <a:ext cx="4478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="" xmlns:a16="http://schemas.microsoft.com/office/drawing/2014/main" id="{02CADD3D-9150-4D69-80BE-588966C0D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92" y="2060849"/>
            <a:ext cx="10657184" cy="4219575"/>
          </a:xfrm>
        </p:spPr>
        <p:txBody>
          <a:bodyPr rtlCol="0">
            <a:normAutofit fontScale="92500" lnSpcReduction="10000"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  <a:buClr>
                <a:srgbClr val="290181"/>
              </a:buClr>
              <a:buNone/>
              <a:defRPr/>
            </a:pPr>
            <a:r>
              <a:rPr lang="tr-TR" sz="3000" b="1" dirty="0">
                <a:solidFill>
                  <a:schemeClr val="accent2"/>
                </a:solidFill>
                <a:cs typeface="Times New Roman" pitchFamily="18" charset="0"/>
              </a:rPr>
              <a:t>Çalışma ortamı düzenlenirken şunlara dikkat edilmelidir:</a:t>
            </a:r>
          </a:p>
          <a:p>
            <a:pPr algn="ctr">
              <a:lnSpc>
                <a:spcPct val="80000"/>
              </a:lnSpc>
              <a:spcAft>
                <a:spcPts val="0"/>
              </a:spcAft>
              <a:buClr>
                <a:srgbClr val="290181"/>
              </a:buClr>
              <a:buNone/>
              <a:defRPr/>
            </a:pPr>
            <a:endParaRPr lang="tr-TR" sz="32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Ortamın sessiz olması, dikkat dağıtacak unsurların olmaması </a:t>
            </a:r>
          </a:p>
          <a:p>
            <a:pPr marL="201168" lvl="1" indent="0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( televizyon, cep 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telefonu, bilgisayar … </a:t>
            </a: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tr-TR" sz="2800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Uygun çalışma masası ve sandalyenin olması.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tr-TR" sz="2800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Mekanda ısı ve ışığın yeterli olması.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tr-TR" sz="2800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Ortamın düzenli olması (ihtiyaç duyacağı çalışma materyallerinin yanında bulunması, dağınık olmaması )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tr-TR" sz="2800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Çalışma ortamının mümkünse sabit bir yer olması.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tr-TR" sz="2400" b="1" dirty="0"/>
          </a:p>
          <a:p>
            <a:pPr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sz="24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CF4D606D-1784-4F73-A321-BE5A425D4744}"/>
              </a:ext>
            </a:extLst>
          </p:cNvPr>
          <p:cNvSpPr txBox="1"/>
          <p:nvPr/>
        </p:nvSpPr>
        <p:spPr>
          <a:xfrm>
            <a:off x="2567608" y="64533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36629D02-40B0-4FAA-B3B4-79B564DAF6D3}"/>
              </a:ext>
            </a:extLst>
          </p:cNvPr>
          <p:cNvSpPr txBox="1"/>
          <p:nvPr/>
        </p:nvSpPr>
        <p:spPr>
          <a:xfrm>
            <a:off x="2231943" y="764705"/>
            <a:ext cx="7704856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290181"/>
              </a:buClr>
              <a:defRPr/>
            </a:pPr>
            <a:r>
              <a:rPr lang="tr-TR" sz="32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ÇOCUĞUNUZA UYGUN BİR ÇALIŞMA ORTAMI HAZIRLAYIN.</a:t>
            </a:r>
            <a:endParaRPr lang="tr-TR" sz="32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6A08F006-209F-419E-A864-0A25A923C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>
            <a:extLst>
              <a:ext uri="{FF2B5EF4-FFF2-40B4-BE49-F238E27FC236}">
                <a16:creationId xmlns="" xmlns:a16="http://schemas.microsoft.com/office/drawing/2014/main" id="{3AF18D70-6714-49FB-9204-A776730B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63" y="420759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tr-TR" altLang="tr-TR" sz="4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Çocuklarınıza bu araçlar olmadan da daha güzel hayatın olduğunu yaşatın</a:t>
            </a:r>
            <a:r>
              <a:rPr lang="tr-TR" altLang="tr-TR" sz="4000" b="1" dirty="0">
                <a:solidFill>
                  <a:schemeClr val="accent1"/>
                </a:solidFill>
              </a:rPr>
              <a:t>!</a:t>
            </a:r>
            <a:r>
              <a:rPr lang="tr-TR" altLang="tr-TR" dirty="0">
                <a:solidFill>
                  <a:srgbClr val="FF0000"/>
                </a:solidFill>
              </a:rPr>
              <a:t/>
            </a:r>
            <a:br>
              <a:rPr lang="tr-TR" altLang="tr-TR" dirty="0">
                <a:solidFill>
                  <a:srgbClr val="FF0000"/>
                </a:solidFill>
              </a:rPr>
            </a:br>
            <a:endParaRPr lang="tr-TR" altLang="tr-TR" dirty="0"/>
          </a:p>
        </p:txBody>
      </p:sp>
      <p:sp>
        <p:nvSpPr>
          <p:cNvPr id="24579" name="2 İçerik Yer Tutucusu">
            <a:extLst>
              <a:ext uri="{FF2B5EF4-FFF2-40B4-BE49-F238E27FC236}">
                <a16:creationId xmlns="" xmlns:a16="http://schemas.microsoft.com/office/drawing/2014/main" id="{3C903EB7-159D-4C2E-A6C0-A47EE2D7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7" y="1813590"/>
            <a:ext cx="9937104" cy="4351714"/>
          </a:xfrm>
        </p:spPr>
        <p:txBody>
          <a:bodyPr/>
          <a:lstStyle/>
          <a:p>
            <a:pPr eaLnBrk="1" hangingPunct="1"/>
            <a:r>
              <a:rPr lang="tr-TR" altLang="tr-TR" sz="2800" dirty="0"/>
              <a:t>TV 	                                ev içinde hal hatır sohbeti etmek</a:t>
            </a:r>
          </a:p>
          <a:p>
            <a:pPr eaLnBrk="1" hangingPunct="1"/>
            <a:r>
              <a:rPr lang="tr-TR" altLang="tr-TR" sz="2800" dirty="0"/>
              <a:t>Sosyal medya 	         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aile büyüklerinin hatıraları dinlemek</a:t>
            </a:r>
          </a:p>
          <a:p>
            <a:pPr eaLnBrk="1" hangingPunct="1"/>
            <a:r>
              <a:rPr lang="tr-TR" altLang="tr-TR" sz="2800" dirty="0"/>
              <a:t>Bilgisayar oyunu	         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ders çalışma planını uygulamak</a:t>
            </a:r>
          </a:p>
          <a:p>
            <a:pPr eaLnBrk="1" hangingPunct="1"/>
            <a:r>
              <a:rPr lang="tr-TR" altLang="tr-TR" sz="2800" dirty="0"/>
              <a:t>Tablet PC	                 </a:t>
            </a:r>
            <a:r>
              <a:rPr lang="tr-TR" altLang="tr-TR" sz="2800" dirty="0" smtClean="0"/>
              <a:t>     evde </a:t>
            </a:r>
            <a:r>
              <a:rPr lang="tr-TR" altLang="tr-TR" sz="2800" dirty="0"/>
              <a:t>kitap okuma saati uygulamak</a:t>
            </a:r>
          </a:p>
          <a:p>
            <a:pPr eaLnBrk="1" hangingPunct="1"/>
            <a:r>
              <a:rPr lang="tr-TR" altLang="tr-TR" sz="2800" dirty="0"/>
              <a:t>Akıllı telefon 	         </a:t>
            </a:r>
            <a:r>
              <a:rPr lang="tr-TR" altLang="tr-TR" sz="2800" dirty="0" smtClean="0"/>
              <a:t>  </a:t>
            </a:r>
            <a:r>
              <a:rPr lang="tr-TR" altLang="tr-TR" sz="2800" dirty="0"/>
              <a:t>kardeşler arasında oyun oynamak </a:t>
            </a:r>
          </a:p>
          <a:p>
            <a:pPr eaLnBrk="1" hangingPunct="1"/>
            <a:endParaRPr lang="tr-TR" altLang="tr-TR" dirty="0"/>
          </a:p>
        </p:txBody>
      </p:sp>
      <p:sp>
        <p:nvSpPr>
          <p:cNvPr id="39940" name="3 Slayt Numarası Yer Tutucusu">
            <a:extLst>
              <a:ext uri="{FF2B5EF4-FFF2-40B4-BE49-F238E27FC236}">
                <a16:creationId xmlns="" xmlns:a16="http://schemas.microsoft.com/office/drawing/2014/main" id="{26686D54-1DCE-4A7C-86FA-D5F9BD52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8B1955-BE49-4369-B77E-A72C0945A783}" type="slidenum">
              <a:rPr lang="tr-TR" altLang="tr-TR">
                <a:solidFill>
                  <a:srgbClr val="898989"/>
                </a:solidFill>
              </a:rPr>
              <a:pPr/>
              <a:t>7</a:t>
            </a:fld>
            <a:endParaRPr lang="tr-TR" altLang="tr-TR" dirty="0">
              <a:solidFill>
                <a:srgbClr val="898989"/>
              </a:solidFill>
            </a:endParaRPr>
          </a:p>
        </p:txBody>
      </p:sp>
      <p:sp>
        <p:nvSpPr>
          <p:cNvPr id="7" name="6 Sağ Ok">
            <a:extLst>
              <a:ext uri="{FF2B5EF4-FFF2-40B4-BE49-F238E27FC236}">
                <a16:creationId xmlns="" xmlns:a16="http://schemas.microsoft.com/office/drawing/2014/main" id="{4957DF67-1B82-47C5-9112-B00FFD95EB27}"/>
              </a:ext>
            </a:extLst>
          </p:cNvPr>
          <p:cNvSpPr/>
          <p:nvPr/>
        </p:nvSpPr>
        <p:spPr>
          <a:xfrm>
            <a:off x="3719736" y="3068960"/>
            <a:ext cx="730871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A04D7E21-2B0F-427A-B263-BBC3F3975F85}"/>
              </a:ext>
            </a:extLst>
          </p:cNvPr>
          <p:cNvSpPr txBox="1"/>
          <p:nvPr/>
        </p:nvSpPr>
        <p:spPr>
          <a:xfrm>
            <a:off x="3287688" y="64533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1" name="6 Sağ Ok">
            <a:extLst>
              <a:ext uri="{FF2B5EF4-FFF2-40B4-BE49-F238E27FC236}">
                <a16:creationId xmlns="" xmlns:a16="http://schemas.microsoft.com/office/drawing/2014/main" id="{2B79E9C8-9AE2-427F-8D36-3A9B89C60623}"/>
              </a:ext>
            </a:extLst>
          </p:cNvPr>
          <p:cNvSpPr/>
          <p:nvPr/>
        </p:nvSpPr>
        <p:spPr>
          <a:xfrm>
            <a:off x="3647728" y="1916832"/>
            <a:ext cx="730871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chemeClr val="accent3"/>
              </a:solidFill>
            </a:endParaRPr>
          </a:p>
        </p:txBody>
      </p:sp>
      <p:sp>
        <p:nvSpPr>
          <p:cNvPr id="12" name="6 Sağ Ok">
            <a:extLst>
              <a:ext uri="{FF2B5EF4-FFF2-40B4-BE49-F238E27FC236}">
                <a16:creationId xmlns="" xmlns:a16="http://schemas.microsoft.com/office/drawing/2014/main" id="{0EFFCC1E-FDB5-4DEF-A293-84810063261C}"/>
              </a:ext>
            </a:extLst>
          </p:cNvPr>
          <p:cNvSpPr/>
          <p:nvPr/>
        </p:nvSpPr>
        <p:spPr>
          <a:xfrm>
            <a:off x="3719736" y="2492896"/>
            <a:ext cx="730871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3" name="6 Sağ Ok">
            <a:extLst>
              <a:ext uri="{FF2B5EF4-FFF2-40B4-BE49-F238E27FC236}">
                <a16:creationId xmlns="" xmlns:a16="http://schemas.microsoft.com/office/drawing/2014/main" id="{F8D8C32F-CAB5-4A3D-BC91-78E7AAD259BF}"/>
              </a:ext>
            </a:extLst>
          </p:cNvPr>
          <p:cNvSpPr/>
          <p:nvPr/>
        </p:nvSpPr>
        <p:spPr>
          <a:xfrm>
            <a:off x="3719736" y="3573016"/>
            <a:ext cx="730871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sp>
        <p:nvSpPr>
          <p:cNvPr id="14" name="6 Sağ Ok">
            <a:extLst>
              <a:ext uri="{FF2B5EF4-FFF2-40B4-BE49-F238E27FC236}">
                <a16:creationId xmlns="" xmlns:a16="http://schemas.microsoft.com/office/drawing/2014/main" id="{946E0ECD-6378-44D3-A2CC-69637F08569D}"/>
              </a:ext>
            </a:extLst>
          </p:cNvPr>
          <p:cNvSpPr/>
          <p:nvPr/>
        </p:nvSpPr>
        <p:spPr>
          <a:xfrm>
            <a:off x="3791744" y="4221088"/>
            <a:ext cx="730871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</p:txBody>
      </p:sp>
      <p:pic>
        <p:nvPicPr>
          <p:cNvPr id="19458" name="Picture 2" descr="Sosyal Medya, Sosyal, Pazarlama, Internet, Mobil, Medya">
            <a:extLst>
              <a:ext uri="{FF2B5EF4-FFF2-40B4-BE49-F238E27FC236}">
                <a16:creationId xmlns="" xmlns:a16="http://schemas.microsoft.com/office/drawing/2014/main" id="{3197FB10-4107-45C9-A1EC-39FAD5AC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653137"/>
            <a:ext cx="79563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>
            <a:extLst>
              <a:ext uri="{FF2B5EF4-FFF2-40B4-BE49-F238E27FC236}">
                <a16:creationId xmlns="" xmlns:a16="http://schemas.microsoft.com/office/drawing/2014/main" id="{A56D50A8-63EE-49DD-B82D-77901D13B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F349B4DA-ADF7-42A5-943F-554245F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381" y="1412776"/>
            <a:ext cx="7149182" cy="70609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cs typeface="Times New Roman" pitchFamily="18" charset="0"/>
              </a:rPr>
              <a:t>YARDIM İSTEDİĞİNDE ERİŞİLEBİLİR VE DESTEKLEYİCİ OLUN.</a:t>
            </a:r>
            <a:r>
              <a:rPr lang="tr-TR" sz="36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>
                <a:latin typeface="Times New Roman" pitchFamily="18" charset="0"/>
                <a:cs typeface="Times New Roman" pitchFamily="18" charset="0"/>
              </a:rPr>
            </a:b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İçerik Yer Tutucusu 2">
            <a:extLst>
              <a:ext uri="{FF2B5EF4-FFF2-40B4-BE49-F238E27FC236}">
                <a16:creationId xmlns="" xmlns:a16="http://schemas.microsoft.com/office/drawing/2014/main" id="{7F17BFF0-42E0-40F5-B56A-44D4470F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916832"/>
            <a:ext cx="7632848" cy="433447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tr-TR" altLang="tr-TR" sz="2400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2800" dirty="0" smtClean="0">
                <a:cs typeface="Times New Roman" panose="02020603050405020304" pitchFamily="18" charset="0"/>
              </a:rPr>
              <a:t> </a:t>
            </a:r>
            <a:r>
              <a:rPr lang="tr-TR" altLang="tr-TR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tr-TR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Ders </a:t>
            </a:r>
            <a:r>
              <a:rPr lang="tr-TR" altLang="tr-TR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çalışma saatlerinde, öğrencinin televizyon seyretmesini </a:t>
            </a:r>
            <a:r>
              <a:rPr lang="tr-TR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istemiyorsanız </a:t>
            </a:r>
            <a:r>
              <a:rPr lang="tr-TR" altLang="tr-TR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sizin de o saatte televizyon seyretmemeniz veya en azından öğrencinin televizyonun sesinden rahatsız olmaması gerekir. </a:t>
            </a:r>
            <a:endParaRPr lang="tr-TR" altLang="tr-TR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C00000"/>
                </a:solidFill>
              </a:rPr>
              <a:t>*</a:t>
            </a: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Deneme sınavı sonuçlarını takip edin.Sonuçlar konusunda MOTİVE edin.</a:t>
            </a:r>
          </a:p>
          <a:p>
            <a:pPr>
              <a:buNone/>
            </a:pPr>
            <a:r>
              <a:rPr lang="tr-TR" altLang="tr-TR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tr-TR" alt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Ek kaynak, ek ders yardımları konusunda yardımcı olun.</a:t>
            </a:r>
            <a:endParaRPr lang="tr-TR" altLang="tr-TR" sz="28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1274A418-B75F-42A1-987E-6BCDB971B578}"/>
              </a:ext>
            </a:extLst>
          </p:cNvPr>
          <p:cNvSpPr txBox="1"/>
          <p:nvPr/>
        </p:nvSpPr>
        <p:spPr>
          <a:xfrm>
            <a:off x="2279576" y="645333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D17E3967-170D-4091-9A83-122AB745B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  <p:pic>
        <p:nvPicPr>
          <p:cNvPr id="20484" name="Picture 4" descr="Yardım, Buton, Kırmızı, Acil Durum, Destek">
            <a:extLst>
              <a:ext uri="{FF2B5EF4-FFF2-40B4-BE49-F238E27FC236}">
                <a16:creationId xmlns="" xmlns:a16="http://schemas.microsoft.com/office/drawing/2014/main" id="{AEFC5D88-1B3B-41CC-8A8B-C580E219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060848"/>
            <a:ext cx="357136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28FE7FD5-3B0A-47C9-B728-AEA9796ED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3592" y="740466"/>
            <a:ext cx="7620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OKUL İLE İŞBİRLİĞİ YAPIN.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3B08B8A8-1D45-46D8-8995-CC39AA4C4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92" y="1815380"/>
            <a:ext cx="5904656" cy="44219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**</a:t>
            </a:r>
            <a:r>
              <a:rPr lang="tr-TR" altLang="tr-TR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Çocuğunuzun öğretmenleriyle kurduğunuz sağlıklı ilişkiler, başarısını olumlu yönde etkiler.</a:t>
            </a:r>
          </a:p>
          <a:p>
            <a:pPr algn="ctr"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tr-TR" altLang="tr-TR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Çocuğunuzun özel durumları varsa, bunlar hakkında mutlaka öğretmeni bilgilendirin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.</a:t>
            </a:r>
            <a:r>
              <a:rPr lang="en-US" altLang="tr-TR" sz="2400" b="1" i="1" dirty="0" smtClean="0">
                <a:solidFill>
                  <a:schemeClr val="tx1"/>
                </a:solidFill>
              </a:rPr>
              <a:t> </a:t>
            </a:r>
            <a:endParaRPr lang="tr-TR" altLang="tr-TR" sz="24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C00000"/>
                </a:solidFill>
              </a:rPr>
              <a:t>* 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Ders </a:t>
            </a:r>
            <a:r>
              <a:rPr lang="tr-T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programlarımını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deneme sınavı zamanlarını  bilin ve takip edin.</a:t>
            </a:r>
          </a:p>
          <a:p>
            <a:pPr>
              <a:buNone/>
            </a:pPr>
            <a:r>
              <a:rPr lang="tr-TR" altLang="tr-TR" sz="2400" b="1" i="1" dirty="0" smtClean="0">
                <a:solidFill>
                  <a:srgbClr val="FF0000"/>
                </a:solidFill>
              </a:rPr>
              <a:t>*</a:t>
            </a:r>
            <a:r>
              <a:rPr lang="tr-TR" altLang="tr-TR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Eğitimi ve sınavla ilgili konularda okulda düzenlenen Rehberlik etkinliklerine ve toplantılara MUTLAKA katılın.</a:t>
            </a:r>
            <a:endParaRPr lang="tr-TR" altLang="tr-TR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tr-TR" altLang="tr-TR" sz="2400" b="1" dirty="0" smtClean="0">
                <a:solidFill>
                  <a:srgbClr val="FF0000"/>
                </a:solidFill>
              </a:rPr>
              <a:t>**</a:t>
            </a:r>
            <a:r>
              <a:rPr lang="en-US" alt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ÖĞRETMENİNİN </a:t>
            </a:r>
            <a:r>
              <a:rPr lang="en-US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ONUN HAKKINDAKİ ÖNERİLERİNİ DİKKATE ALIN </a:t>
            </a:r>
            <a:r>
              <a:rPr lang="tr-TR" alt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F41E5716-2AEA-49E9-A5C2-A069763B26E9}"/>
              </a:ext>
            </a:extLst>
          </p:cNvPr>
          <p:cNvSpPr txBox="1"/>
          <p:nvPr/>
        </p:nvSpPr>
        <p:spPr>
          <a:xfrm>
            <a:off x="2135560" y="645333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Borsa İstanbul Ortaokulu  REHBERLİK SERVİSİ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Işadamı, Çizgi Filmler, Eğitim, Ders, Sunum, Öğretmen">
            <a:extLst>
              <a:ext uri="{FF2B5EF4-FFF2-40B4-BE49-F238E27FC236}">
                <a16:creationId xmlns="" xmlns:a16="http://schemas.microsoft.com/office/drawing/2014/main" id="{1272E5C6-2D35-4531-AC40-A641FD6C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089582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="" xmlns:a16="http://schemas.microsoft.com/office/drawing/2014/main" id="{FA24D969-C367-476A-B98A-2B1DC4B9F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0" y="33089"/>
            <a:ext cx="822960" cy="87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5691</TotalTime>
  <Words>645</Words>
  <Application>Microsoft Office PowerPoint</Application>
  <PresentationFormat>Geniş ekran</PresentationFormat>
  <Paragraphs>91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Geçmişe bakış</vt:lpstr>
      <vt:lpstr>OKUL BAŞARISINDA AİLENİN ROLÜ</vt:lpstr>
      <vt:lpstr>ÇOCUĞUNUZUN HEDEFLERİ BELLİ Mİ?</vt:lpstr>
      <vt:lpstr>ÖNCE İLGİLENİN</vt:lpstr>
      <vt:lpstr>DÜZENLİ DERS ÇALIŞMASINI SAĞLAYIN  </vt:lpstr>
      <vt:lpstr>DÜZENLİ DERS ÇALIŞMASINI SAĞLAYIN. </vt:lpstr>
      <vt:lpstr>PowerPoint Sunusu</vt:lpstr>
      <vt:lpstr>Çocuklarınıza bu araçlar olmadan da daha güzel hayatın olduğunu yaşatın! </vt:lpstr>
      <vt:lpstr>YARDIM İSTEDİĞİNDE ERİŞİLEBİLİR VE DESTEKLEYİCİ OLUN.  </vt:lpstr>
      <vt:lpstr>OKUL İLE İŞBİRLİĞİ YAPIN.</vt:lpstr>
      <vt:lpstr>OKULU VE KURSLARINI  SIRADAN BAHANELERLE AKSATMASINA İZİN VERMEYİN,  BU DURUMU DENETLEYİN VE BU KONUDA ÖĞRETMENİ İLE  İLETİŞİM İÇİNDE OLUN    (özürsüz devamsızlık 10 gün, özürlü 20 gün)</vt:lpstr>
      <vt:lpstr>PowerPoint Sunusu</vt:lpstr>
      <vt:lpstr>PowerPoint Sunusu</vt:lpstr>
      <vt:lpstr>*Sana güveniyorum,sen yaparsın. *Bak her istediğini yapıyoruz sende çalış ve ….. Kazan. * Kıyaslamayın.  Her birey kendine özgüdür. *Sorgulamayın  Neden ders çalışmıyorsun? Neden soru çözmüyorsun? Niye deneme sonuçların hiç artmıyor? 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çağla</dc:creator>
  <cp:lastModifiedBy>Barış ATA</cp:lastModifiedBy>
  <cp:revision>534</cp:revision>
  <dcterms:created xsi:type="dcterms:W3CDTF">2005-11-16T07:40:44Z</dcterms:created>
  <dcterms:modified xsi:type="dcterms:W3CDTF">2022-10-01T18:26:26Z</dcterms:modified>
</cp:coreProperties>
</file>